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0" r:id="rId1"/>
  </p:sldMasterIdLst>
  <p:notesMasterIdLst>
    <p:notesMasterId r:id="rId11"/>
  </p:notesMasterIdLst>
  <p:sldIdLst>
    <p:sldId id="256" r:id="rId2"/>
    <p:sldId id="288" r:id="rId3"/>
    <p:sldId id="276" r:id="rId4"/>
    <p:sldId id="275" r:id="rId5"/>
    <p:sldId id="261" r:id="rId6"/>
    <p:sldId id="280" r:id="rId7"/>
    <p:sldId id="289" r:id="rId8"/>
    <p:sldId id="290" r:id="rId9"/>
    <p:sldId id="291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856"/>
    <p:restoredTop sz="94657"/>
  </p:normalViewPr>
  <p:slideViewPr>
    <p:cSldViewPr snapToGrid="0" snapToObjects="1">
      <p:cViewPr varScale="1">
        <p:scale>
          <a:sx n="78" d="100"/>
          <a:sy n="78" d="100"/>
        </p:scale>
        <p:origin x="132" y="480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681A6A-03CD-F341-B09C-CC55D753E4D3}" type="datetimeFigureOut">
              <a:rPr lang="en-US" smtClean="0"/>
              <a:t>10/12/2023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A6BC35-F677-8443-B5C8-D84217933C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792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8A3AE-B064-DB4C-B8E0-926C5DDD75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12D461-5979-9E41-A5B4-24F15BAC56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2E18FF-1A7A-0149-96AE-BA84FBD8B1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256EAD-3FD2-7A48-AAB2-483D281C2B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23E1A1-9510-7747-9D1A-C62F2B4B5F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1772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9956B-6B12-6444-83FC-1D631CF28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04944AB-8EF5-9A4A-B593-29AD16620D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55FADF-2D2E-D548-8A01-5BBEE8BF0A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A02C13-BDC0-FD49-9A4B-EB10CDBD03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D7CE6F-BD20-294C-B0F0-7E337A356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5550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DACB53-A119-024D-A16A-D6198A795D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7080EC5-7671-9B4F-947D-22D4DD3B6F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5F4E2-BFF8-424E-9F0C-66577EC8DE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A7B38C-28EC-8240-A216-EEB629CED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F49885-7F8E-614A-BD67-74D8698339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5245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64BD0-C7F9-3244-9F89-397C476723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F986D-2696-5E4D-AA61-EC1D89F530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9A3C3D-4AB1-BA41-A648-DF824EE01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5DDDE-C140-044E-A000-C49A6DA864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CB1707-D5C2-E34A-8A71-75FF108840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4002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FBA8F-A798-854E-A992-DF98CF9B0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3FFCDF-C2BC-FC43-BCB7-4C29C8D41A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ADC1EF-96A8-4A48-8B62-B5A886C1D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328449-CC07-9747-8246-9540A8834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917848-26F1-A34A-A9CC-0873B4F12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081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CAECAF-DC92-B245-A3E7-52F8456096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80B47-8B7F-494B-8809-FCFDF5F1BC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8053FBA-8073-2142-87A0-C010E4DA47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F1073A-16A6-A741-962C-56DAA58E54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B80233F-5552-4041-A573-B90D294C0C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557ADA-A02B-D241-82C9-5D3A6CE869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873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8B39-3556-8545-A2AA-BE1F99180D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5C42B0-2B74-F44E-8965-3465D887C0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201D6A0-EC5F-414C-8340-439BA4CD8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FC5776-14D8-954D-A189-6D9B852BAC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2C82320-FC45-ED4F-845C-1A873C7D555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E2865E9-5C76-F944-BD92-BADC46A45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8CCD8E3-1C77-CB47-A9E3-A9C8DAAFC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9251DDF-967F-404B-B4EB-997FEAE91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9558243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A64E-DA9C-9745-A48D-4B3E77E88D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A7F390-38F0-674A-A81B-08A3DBB9D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94BD55-BD50-BD42-A99C-11A278EA24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409779C-94B2-FC4C-8912-3FECEBD517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96815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921E130-BDCE-3A40-A9FA-766C2E84AC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9F151E5-7B90-3F48-837E-E51A925B2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E458F5-2D23-E546-962D-8503B1937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2834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B911E3-8D5C-0741-B89B-2502AC112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1B2C7D-7BDA-6844-8EFE-D5720F852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B44B6B-06CA-1445-A29F-F26C561E41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B622D6-56C3-004B-A347-8EAEE8FA9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08FB96-5F6B-5346-AD04-6C7C94E3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EEF035-4568-BB4D-87FF-8ABA653532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2273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7C98F-A025-A145-BA1F-EC2C2760EC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34290F4-D926-6B4D-8A21-C3F2256FC3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7DAD6C-5962-7947-B71A-4C484685FF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113056-9295-7D4F-9360-06C0099C35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2B0DB6-F5C7-45FB-8CF3-31B45F9C2DA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8A406E-63EA-0649-8674-EA4B413EE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A720A0-3ADD-2B4F-8324-D9A2FC932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662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3B36133-85CB-7C45-AE5B-9C41A947F7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E716F-9117-A347-B649-C40B77710C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F573EB-760C-FA4B-A75B-0CCB6FBE9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smtClean="0"/>
              <a:t>10/12/2023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C22799-4BA9-AD49-89B7-4201181E46E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DB3D35-AAF4-024B-A4C6-ADEDF46B528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01104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sychology.wikia.org/wiki/Pseudoword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B3B9DBC-97CC-4A18-B4A6-66E2402922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4492644-1D84-449E-94E4-5FC5C873D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3048" y="227"/>
            <a:ext cx="12188952" cy="4551895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536C82-C15D-2846-B19C-9C10161C3E2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5342" y="637953"/>
            <a:ext cx="8272458" cy="3189507"/>
          </a:xfrm>
        </p:spPr>
        <p:txBody>
          <a:bodyPr>
            <a:normAutofit/>
          </a:bodyPr>
          <a:lstStyle/>
          <a:p>
            <a:pPr algn="l"/>
            <a:r>
              <a:rPr lang="en-US" sz="7400" dirty="0">
                <a:solidFill>
                  <a:srgbClr val="FFFFFF"/>
                </a:solidFill>
              </a:rPr>
              <a:t>experimental design &amp; programming</a:t>
            </a:r>
          </a:p>
        </p:txBody>
      </p:sp>
      <p:sp>
        <p:nvSpPr>
          <p:cNvPr id="12" name="Freeform 6">
            <a:extLst>
              <a:ext uri="{FF2B5EF4-FFF2-40B4-BE49-F238E27FC236}">
                <a16:creationId xmlns:a16="http://schemas.microsoft.com/office/drawing/2014/main" id="{94EE1A74-DEBF-434E-8B5E-7AB296ECBE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7747" y="4208147"/>
            <a:ext cx="339126" cy="1938528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7">
            <a:extLst>
              <a:ext uri="{FF2B5EF4-FFF2-40B4-BE49-F238E27FC236}">
                <a16:creationId xmlns:a16="http://schemas.microsoft.com/office/drawing/2014/main" id="{8C7C4D4B-92D9-4FA4-A294-749E8574FF5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8728739" y="4098333"/>
            <a:ext cx="201857" cy="1874520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BADA3358-2A3F-41B0-A458-6FD1DB3AF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3048" y="4098334"/>
            <a:ext cx="893301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002247-79F6-664E-88F9-C4EC5FEA292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95342" y="4377268"/>
            <a:ext cx="7970903" cy="1280582"/>
          </a:xfrm>
        </p:spPr>
        <p:txBody>
          <a:bodyPr anchor="t">
            <a:normAutofit/>
          </a:bodyPr>
          <a:lstStyle/>
          <a:p>
            <a:pPr algn="l"/>
            <a:r>
              <a:rPr lang="en-US" sz="3200" dirty="0">
                <a:solidFill>
                  <a:srgbClr val="FEFFFF"/>
                </a:solidFill>
              </a:rPr>
              <a:t>Week 15 (Seminar 3)</a:t>
            </a:r>
          </a:p>
          <a:p>
            <a:pPr algn="l"/>
            <a:r>
              <a:rPr lang="en-US" sz="3200" dirty="0">
                <a:solidFill>
                  <a:srgbClr val="FEFFFF"/>
                </a:solidFill>
              </a:rPr>
              <a:t>More assessment information</a:t>
            </a:r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E4737216-37B2-43AD-AB08-05BFCCEFC9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066873" y="4377267"/>
            <a:ext cx="3122079" cy="17739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9412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EDP 3 Activity Set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A2B0196-3833-0646-AD7C-CC8AB7C2E686}"/>
              </a:ext>
            </a:extLst>
          </p:cNvPr>
          <p:cNvSpPr txBox="1">
            <a:spLocks/>
          </p:cNvSpPr>
          <p:nvPr/>
        </p:nvSpPr>
        <p:spPr>
          <a:xfrm>
            <a:off x="5290322" y="835512"/>
            <a:ext cx="6086581" cy="477557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Importance of preparation</a:t>
            </a:r>
          </a:p>
          <a:p>
            <a:r>
              <a:rPr lang="en-GB" sz="3200" dirty="0"/>
              <a:t>Setting the scene</a:t>
            </a:r>
          </a:p>
          <a:p>
            <a:r>
              <a:rPr lang="en-GB" sz="3200" dirty="0"/>
              <a:t>Planning</a:t>
            </a:r>
          </a:p>
          <a:p>
            <a:pPr lvl="1"/>
            <a:r>
              <a:rPr lang="en-GB" sz="2800" dirty="0"/>
              <a:t>what a trial looks like</a:t>
            </a:r>
          </a:p>
          <a:p>
            <a:pPr lvl="1"/>
            <a:r>
              <a:rPr lang="en-GB" sz="2800" dirty="0"/>
              <a:t>what the flow looks like</a:t>
            </a:r>
          </a:p>
          <a:p>
            <a:pPr lvl="1"/>
            <a:r>
              <a:rPr lang="en-GB" sz="2800" dirty="0"/>
              <a:t>parameters for stimuli</a:t>
            </a:r>
          </a:p>
          <a:p>
            <a:r>
              <a:rPr lang="en-GB" sz="3200" dirty="0"/>
              <a:t>Beginning literature searching</a:t>
            </a:r>
          </a:p>
          <a:p>
            <a:r>
              <a:rPr lang="en-GB" sz="3200" dirty="0"/>
              <a:t>Considering confounding variables</a:t>
            </a:r>
          </a:p>
          <a:p>
            <a:r>
              <a:rPr lang="en-GB" sz="3200" dirty="0"/>
              <a:t>Looking at word databases</a:t>
            </a:r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4035695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What are we doing?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endParaRPr lang="en-GB" sz="2400" dirty="0"/>
          </a:p>
          <a:p>
            <a:pPr lvl="1"/>
            <a:endParaRPr lang="en-GB" dirty="0"/>
          </a:p>
          <a:p>
            <a:pPr lvl="1"/>
            <a:endParaRPr lang="en-GB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FB3A955-F1DC-3B45-92CC-A090195728C9}"/>
              </a:ext>
            </a:extLst>
          </p:cNvPr>
          <p:cNvSpPr txBox="1">
            <a:spLocks/>
          </p:cNvSpPr>
          <p:nvPr/>
        </p:nvSpPr>
        <p:spPr>
          <a:xfrm>
            <a:off x="4908336" y="283028"/>
            <a:ext cx="7109496" cy="625950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/>
              <a:t>Replicating a Dual Lexical Decision Task from Experiment 1 from Meyer &amp; </a:t>
            </a:r>
            <a:r>
              <a:rPr lang="en-GB" sz="3200" dirty="0" err="1"/>
              <a:t>Schvaneveldt</a:t>
            </a:r>
            <a:r>
              <a:rPr lang="en-GB" sz="3200" dirty="0"/>
              <a:t> (1971)</a:t>
            </a:r>
          </a:p>
          <a:p>
            <a:r>
              <a:rPr lang="en-GB" sz="3200" dirty="0"/>
              <a:t>The task measures how participants access lexical information and lexical formation using real words and nonsense words</a:t>
            </a:r>
          </a:p>
          <a:p>
            <a:r>
              <a:rPr lang="en-GB" sz="3200" dirty="0"/>
              <a:t>Results indicated that when presented with pairs of words that were either related, unrelated or nonsense words or </a:t>
            </a:r>
            <a:r>
              <a:rPr lang="en-GB" sz="3200" u="sng" dirty="0">
                <a:hlinkClick r:id="rId2"/>
              </a:rPr>
              <a:t>pseudowords</a:t>
            </a:r>
            <a:r>
              <a:rPr lang="en-GB" sz="3200" dirty="0"/>
              <a:t>, responses were faster &amp; more accurate to the pairs of words that were related when compared with the unrelated pairs and the nonsense word pairs</a:t>
            </a:r>
          </a:p>
          <a:p>
            <a:endParaRPr lang="en-GB" sz="3600" dirty="0"/>
          </a:p>
          <a:p>
            <a:pPr marL="457200" lvl="1" indent="0">
              <a:buNone/>
            </a:pPr>
            <a:endParaRPr lang="en-GB" sz="28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4007001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Meyer &amp; </a:t>
            </a:r>
            <a:r>
              <a:rPr lang="en-GB" sz="4000" dirty="0" err="1">
                <a:solidFill>
                  <a:srgbClr val="FFFFFF"/>
                </a:solidFill>
              </a:rPr>
              <a:t>Schvaneveldt</a:t>
            </a:r>
            <a:r>
              <a:rPr lang="en-GB" sz="4000" dirty="0">
                <a:solidFill>
                  <a:srgbClr val="FFFFFF"/>
                </a:solidFill>
              </a:rPr>
              <a:t> (1971)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DE34D31-CC68-294E-BE44-A36957E34F27}"/>
              </a:ext>
            </a:extLst>
          </p:cNvPr>
          <p:cNvSpPr txBox="1">
            <a:spLocks/>
          </p:cNvSpPr>
          <p:nvPr/>
        </p:nvSpPr>
        <p:spPr>
          <a:xfrm>
            <a:off x="1198836" y="2494449"/>
            <a:ext cx="9798299" cy="3563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A22B43B3-C308-834A-BB0E-3C121A116E10}"/>
              </a:ext>
            </a:extLst>
          </p:cNvPr>
          <p:cNvSpPr/>
          <p:nvPr/>
        </p:nvSpPr>
        <p:spPr>
          <a:xfrm>
            <a:off x="2805976" y="2691999"/>
            <a:ext cx="6608618" cy="3422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CB97BAF-852B-BD49-B3CD-DC2C0DE84FB0}"/>
              </a:ext>
            </a:extLst>
          </p:cNvPr>
          <p:cNvSpPr txBox="1"/>
          <p:nvPr/>
        </p:nvSpPr>
        <p:spPr>
          <a:xfrm flipH="1">
            <a:off x="5784273" y="3984406"/>
            <a:ext cx="623454" cy="665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+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6A5F654-F172-9B4E-B003-9D5E900B6797}"/>
              </a:ext>
            </a:extLst>
          </p:cNvPr>
          <p:cNvSpPr txBox="1"/>
          <p:nvPr/>
        </p:nvSpPr>
        <p:spPr>
          <a:xfrm>
            <a:off x="5270716" y="3699685"/>
            <a:ext cx="164695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bg1"/>
                </a:solidFill>
              </a:rPr>
              <a:t>Present Pair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3F85B9C9-8A56-3F49-9480-E3B12147A7C5}"/>
              </a:ext>
            </a:extLst>
          </p:cNvPr>
          <p:cNvCxnSpPr>
            <a:cxnSpLocks/>
            <a:stCxn id="21" idx="1"/>
          </p:cNvCxnSpPr>
          <p:nvPr/>
        </p:nvCxnSpPr>
        <p:spPr>
          <a:xfrm flipH="1">
            <a:off x="1529034" y="4403035"/>
            <a:ext cx="1276942" cy="14158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51ACCA41-5D3B-3748-AA9C-603085771E15}"/>
              </a:ext>
            </a:extLst>
          </p:cNvPr>
          <p:cNvSpPr txBox="1"/>
          <p:nvPr/>
        </p:nvSpPr>
        <p:spPr>
          <a:xfrm>
            <a:off x="441891" y="4885334"/>
            <a:ext cx="1119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Real Words</a:t>
            </a:r>
          </a:p>
          <a:p>
            <a:pPr algn="ctr"/>
            <a:r>
              <a:rPr lang="en-US" dirty="0"/>
              <a:t>Key Response YES</a:t>
            </a:r>
          </a:p>
        </p:txBody>
      </p: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32A1D34-3CCB-7442-A59B-D5C3D48F11F2}"/>
              </a:ext>
            </a:extLst>
          </p:cNvPr>
          <p:cNvCxnSpPr>
            <a:cxnSpLocks/>
          </p:cNvCxnSpPr>
          <p:nvPr/>
        </p:nvCxnSpPr>
        <p:spPr>
          <a:xfrm>
            <a:off x="9382415" y="4412555"/>
            <a:ext cx="1276942" cy="1415849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7" name="TextBox 26">
            <a:extLst>
              <a:ext uri="{FF2B5EF4-FFF2-40B4-BE49-F238E27FC236}">
                <a16:creationId xmlns:a16="http://schemas.microsoft.com/office/drawing/2014/main" id="{A8FEB2CC-BC15-7C45-BBDA-799D7E979409}"/>
              </a:ext>
            </a:extLst>
          </p:cNvPr>
          <p:cNvSpPr txBox="1"/>
          <p:nvPr/>
        </p:nvSpPr>
        <p:spPr>
          <a:xfrm>
            <a:off x="10437474" y="5062468"/>
            <a:ext cx="111932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Not Real Words</a:t>
            </a:r>
          </a:p>
          <a:p>
            <a:pPr algn="ctr"/>
            <a:r>
              <a:rPr lang="en-US" dirty="0"/>
              <a:t>Key Response NO</a:t>
            </a:r>
          </a:p>
        </p:txBody>
      </p:sp>
    </p:spTree>
    <p:extLst>
      <p:ext uri="{BB962C8B-B14F-4D97-AF65-F5344CB8AC3E}">
        <p14:creationId xmlns:p14="http://schemas.microsoft.com/office/powerpoint/2010/main" val="2210748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2" grpId="1"/>
      <p:bldP spid="23" grpId="0"/>
      <p:bldP spid="23" grpId="1"/>
      <p:bldP spid="25" grpId="0"/>
      <p:bldP spid="25" grpId="1"/>
      <p:bldP spid="27" grpId="0"/>
      <p:bldP spid="27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8470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</a:rPr>
              <a:t>Understanding the starter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924" y="4832627"/>
            <a:ext cx="4535850" cy="116571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200">
                <a:solidFill>
                  <a:srgbClr val="FFFFFF"/>
                </a:solidFill>
              </a:rPr>
              <a:t>Responding to a single word stimulus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0A456DF-1089-2F4E-80A7-C703871DEE5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83"/>
          <a:stretch/>
        </p:blipFill>
        <p:spPr>
          <a:xfrm>
            <a:off x="238759" y="148966"/>
            <a:ext cx="6053183" cy="6554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109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5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Single word stimulus hierarchy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4DEF65-1C9F-394D-B72E-DBA10D18C375}"/>
              </a:ext>
            </a:extLst>
          </p:cNvPr>
          <p:cNvSpPr/>
          <p:nvPr/>
        </p:nvSpPr>
        <p:spPr>
          <a:xfrm>
            <a:off x="4360484" y="3766979"/>
            <a:ext cx="1849397" cy="962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Real words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717DBB8-F444-E246-853E-F3DE87F5DB38}"/>
              </a:ext>
            </a:extLst>
          </p:cNvPr>
          <p:cNvSpPr/>
          <p:nvPr/>
        </p:nvSpPr>
        <p:spPr>
          <a:xfrm>
            <a:off x="7909999" y="2557316"/>
            <a:ext cx="1917289" cy="962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Nonwords</a:t>
            </a:r>
            <a:endParaRPr lang="en-US" sz="3200" dirty="0"/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CFB9088-9F5D-C644-A9A7-2A45F97C5DF1}"/>
              </a:ext>
            </a:extLst>
          </p:cNvPr>
          <p:cNvSpPr/>
          <p:nvPr/>
        </p:nvSpPr>
        <p:spPr>
          <a:xfrm>
            <a:off x="657936" y="4816298"/>
            <a:ext cx="2228483" cy="96286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rgbClr val="92D050"/>
                </a:solidFill>
              </a:rPr>
              <a:t>Homographs</a:t>
            </a:r>
            <a:r>
              <a:rPr lang="en-US" sz="2400" dirty="0"/>
              <a:t>/</a:t>
            </a:r>
          </a:p>
          <a:p>
            <a:pPr algn="ctr"/>
            <a:r>
              <a:rPr lang="en-US" sz="2400" dirty="0">
                <a:solidFill>
                  <a:schemeClr val="accent4"/>
                </a:solidFill>
              </a:rPr>
              <a:t>Homophones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07FB36-9806-9547-BA05-A3C860713B71}"/>
              </a:ext>
            </a:extLst>
          </p:cNvPr>
          <p:cNvCxnSpPr>
            <a:cxnSpLocks/>
            <a:stCxn id="21" idx="0"/>
            <a:endCxn id="4" idx="1"/>
          </p:cNvCxnSpPr>
          <p:nvPr/>
        </p:nvCxnSpPr>
        <p:spPr>
          <a:xfrm flipV="1">
            <a:off x="1772178" y="4248410"/>
            <a:ext cx="2588306" cy="567888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4F917A-3EAA-2449-B3AF-D978E58C36DA}"/>
              </a:ext>
            </a:extLst>
          </p:cNvPr>
          <p:cNvCxnSpPr>
            <a:cxnSpLocks/>
            <a:stCxn id="4" idx="0"/>
            <a:endCxn id="20" idx="1"/>
          </p:cNvCxnSpPr>
          <p:nvPr/>
        </p:nvCxnSpPr>
        <p:spPr>
          <a:xfrm flipV="1">
            <a:off x="5285183" y="3038747"/>
            <a:ext cx="2624816" cy="728232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9CD3089-0F30-1A42-9CBF-4C62767B5DA2}"/>
              </a:ext>
            </a:extLst>
          </p:cNvPr>
          <p:cNvSpPr txBox="1"/>
          <p:nvPr/>
        </p:nvSpPr>
        <p:spPr>
          <a:xfrm>
            <a:off x="4263626" y="5805807"/>
            <a:ext cx="1346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Fastest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61186F-5E4B-D240-BDDD-950CE8D42530}"/>
              </a:ext>
            </a:extLst>
          </p:cNvPr>
          <p:cNvSpPr txBox="1"/>
          <p:nvPr/>
        </p:nvSpPr>
        <p:spPr>
          <a:xfrm>
            <a:off x="10504191" y="3520178"/>
            <a:ext cx="147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Slowest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A21903F-CE0F-884B-942B-F4F58F12ABA0}"/>
              </a:ext>
            </a:extLst>
          </p:cNvPr>
          <p:cNvCxnSpPr>
            <a:cxnSpLocks/>
            <a:stCxn id="10" idx="0"/>
            <a:endCxn id="23" idx="1"/>
          </p:cNvCxnSpPr>
          <p:nvPr/>
        </p:nvCxnSpPr>
        <p:spPr>
          <a:xfrm flipV="1">
            <a:off x="4936727" y="3812566"/>
            <a:ext cx="5567464" cy="1993241"/>
          </a:xfrm>
          <a:prstGeom prst="straightConnector1">
            <a:avLst/>
          </a:prstGeom>
          <a:ln w="28575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943260ED-5D20-4DEB-B108-FD311420EE27}"/>
              </a:ext>
            </a:extLst>
          </p:cNvPr>
          <p:cNvSpPr txBox="1"/>
          <p:nvPr/>
        </p:nvSpPr>
        <p:spPr>
          <a:xfrm>
            <a:off x="-22921" y="6146625"/>
            <a:ext cx="40925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e.g. Spelled differently, sound the same, </a:t>
            </a:r>
          </a:p>
          <a:p>
            <a:r>
              <a:rPr lang="en-GB" dirty="0"/>
              <a:t>different meaning BEAR/BARE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C56AADF-9EE9-4284-90ED-1B170206D4C5}"/>
              </a:ext>
            </a:extLst>
          </p:cNvPr>
          <p:cNvSpPr txBox="1"/>
          <p:nvPr/>
        </p:nvSpPr>
        <p:spPr>
          <a:xfrm>
            <a:off x="154883" y="3520178"/>
            <a:ext cx="34924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e.g. Spelled the same, different meaning PARK (a car)/</a:t>
            </a:r>
          </a:p>
          <a:p>
            <a:r>
              <a:rPr lang="en-GB" dirty="0"/>
              <a:t>PARK (green space, play area)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BBDF41FE-0D5F-4EC4-B6BD-4368E6B3A06A}"/>
              </a:ext>
            </a:extLst>
          </p:cNvPr>
          <p:cNvCxnSpPr>
            <a:cxnSpLocks/>
            <a:stCxn id="25" idx="2"/>
          </p:cNvCxnSpPr>
          <p:nvPr/>
        </p:nvCxnSpPr>
        <p:spPr>
          <a:xfrm flipH="1">
            <a:off x="1772178" y="4443508"/>
            <a:ext cx="128932" cy="372790"/>
          </a:xfrm>
          <a:prstGeom prst="straightConnector1">
            <a:avLst/>
          </a:prstGeom>
          <a:ln w="28575">
            <a:solidFill>
              <a:schemeClr val="accent6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F49F3C2E-9E9B-4E06-AEEF-CDEA9E5E8BC5}"/>
              </a:ext>
            </a:extLst>
          </p:cNvPr>
          <p:cNvCxnSpPr>
            <a:cxnSpLocks/>
            <a:stCxn id="5" idx="0"/>
            <a:endCxn id="21" idx="2"/>
          </p:cNvCxnSpPr>
          <p:nvPr/>
        </p:nvCxnSpPr>
        <p:spPr>
          <a:xfrm flipH="1" flipV="1">
            <a:off x="1772178" y="5779160"/>
            <a:ext cx="251153" cy="367465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526641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>
            <a:extLst>
              <a:ext uri="{FF2B5EF4-FFF2-40B4-BE49-F238E27FC236}">
                <a16:creationId xmlns:a16="http://schemas.microsoft.com/office/drawing/2014/main" id="{7F357D35-3E3E-4EC7-B3AE-C106ABB7DC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9334D921-DCE6-4D92-987F-D98C93F1CB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1140" y="243840"/>
            <a:ext cx="11722100" cy="6377939"/>
          </a:xfrm>
          <a:prstGeom prst="rect">
            <a:avLst/>
          </a:prstGeom>
          <a:solidFill>
            <a:srgbClr val="FFFFFF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DE4D942F-489D-4A7B-8983-942543481B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9378" y="246887"/>
            <a:ext cx="5861321" cy="6377939"/>
          </a:xfrm>
          <a:prstGeom prst="rect">
            <a:avLst/>
          </a:prstGeom>
          <a:solidFill>
            <a:schemeClr val="accent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E8F0F547-5526-40CC-8397-442101C26B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736924" y="4768667"/>
            <a:ext cx="4215939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angle 39">
            <a:extLst>
              <a:ext uri="{FF2B5EF4-FFF2-40B4-BE49-F238E27FC236}">
                <a16:creationId xmlns:a16="http://schemas.microsoft.com/office/drawing/2014/main" id="{593BD913-0EB6-48A4-B22A-6A4DE08985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8600" y="246888"/>
            <a:ext cx="11724640" cy="6377939"/>
          </a:xfrm>
          <a:prstGeom prst="rect">
            <a:avLst/>
          </a:prstGeom>
          <a:noFill/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36924" y="857675"/>
            <a:ext cx="4566230" cy="384703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800" dirty="0">
                <a:solidFill>
                  <a:srgbClr val="FFFFFF"/>
                </a:solidFill>
              </a:rPr>
              <a:t>Understanding the starter 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924" y="4832627"/>
            <a:ext cx="4535850" cy="116571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200" dirty="0">
                <a:solidFill>
                  <a:srgbClr val="FFFFFF"/>
                </a:solidFill>
              </a:rPr>
              <a:t>What else do we we know?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E238D6-0778-6143-A155-78B6C1F606C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6059" y="952499"/>
            <a:ext cx="5860778" cy="55302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AF921D80-E137-0643-B725-AB72B73020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240792"/>
            <a:ext cx="5804868" cy="711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82525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F4C0B10B-D2C4-4A54-AFAD-3D27DF88BB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6BADB90-C74B-40D6-86DC-503F65FCE8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5" name="Freeform 44">
              <a:extLst>
                <a:ext uri="{FF2B5EF4-FFF2-40B4-BE49-F238E27FC236}">
                  <a16:creationId xmlns:a16="http://schemas.microsoft.com/office/drawing/2014/main" id="{6559431D-1886-4AE0-9B87-9AD2ECAB84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45">
              <a:extLst>
                <a:ext uri="{FF2B5EF4-FFF2-40B4-BE49-F238E27FC236}">
                  <a16:creationId xmlns:a16="http://schemas.microsoft.com/office/drawing/2014/main" id="{373850A5-B04A-4FCD-9E73-EE322167F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46">
              <a:extLst>
                <a:ext uri="{FF2B5EF4-FFF2-40B4-BE49-F238E27FC236}">
                  <a16:creationId xmlns:a16="http://schemas.microsoft.com/office/drawing/2014/main" id="{82C18C67-80FA-4738-AA53-0AF2419F98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47">
              <a:extLst>
                <a:ext uri="{FF2B5EF4-FFF2-40B4-BE49-F238E27FC236}">
                  <a16:creationId xmlns:a16="http://schemas.microsoft.com/office/drawing/2014/main" id="{48543B1A-8BF5-4C63-8404-41B2EA70B3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92DF5096-E051-498C-A3ED-CBA77A813A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GB" sz="4000" dirty="0">
                <a:solidFill>
                  <a:srgbClr val="FFFFFF"/>
                </a:solidFill>
              </a:rPr>
              <a:t>Semantic decisions hierarchy</a:t>
            </a:r>
          </a:p>
        </p:txBody>
      </p:sp>
      <p:sp>
        <p:nvSpPr>
          <p:cNvPr id="4" name="Rounded Rectangle 3">
            <a:extLst>
              <a:ext uri="{FF2B5EF4-FFF2-40B4-BE49-F238E27FC236}">
                <a16:creationId xmlns:a16="http://schemas.microsoft.com/office/drawing/2014/main" id="{394DEF65-1C9F-394D-B72E-DBA10D18C375}"/>
              </a:ext>
            </a:extLst>
          </p:cNvPr>
          <p:cNvSpPr/>
          <p:nvPr/>
        </p:nvSpPr>
        <p:spPr>
          <a:xfrm>
            <a:off x="2507061" y="4711018"/>
            <a:ext cx="2364712" cy="88998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rgbClr val="92D050"/>
                </a:solidFill>
              </a:rPr>
              <a:t>Highly related semantic category pair</a:t>
            </a:r>
          </a:p>
        </p:txBody>
      </p:sp>
      <p:sp>
        <p:nvSpPr>
          <p:cNvPr id="20" name="Rounded Rectangle 19">
            <a:extLst>
              <a:ext uri="{FF2B5EF4-FFF2-40B4-BE49-F238E27FC236}">
                <a16:creationId xmlns:a16="http://schemas.microsoft.com/office/drawing/2014/main" id="{D717DBB8-F444-E246-853E-F3DE87F5DB38}"/>
              </a:ext>
            </a:extLst>
          </p:cNvPr>
          <p:cNvSpPr/>
          <p:nvPr/>
        </p:nvSpPr>
        <p:spPr>
          <a:xfrm>
            <a:off x="4931862" y="3574389"/>
            <a:ext cx="1836645" cy="96285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accent4"/>
                </a:solidFill>
              </a:rPr>
              <a:t>Semantically unrelated pair</a:t>
            </a:r>
          </a:p>
        </p:txBody>
      </p:sp>
      <p:sp>
        <p:nvSpPr>
          <p:cNvPr id="21" name="Rounded Rectangle 20">
            <a:extLst>
              <a:ext uri="{FF2B5EF4-FFF2-40B4-BE49-F238E27FC236}">
                <a16:creationId xmlns:a16="http://schemas.microsoft.com/office/drawing/2014/main" id="{9CFB9088-9F5D-C644-A9A7-2A45F97C5DF1}"/>
              </a:ext>
            </a:extLst>
          </p:cNvPr>
          <p:cNvSpPr/>
          <p:nvPr/>
        </p:nvSpPr>
        <p:spPr>
          <a:xfrm>
            <a:off x="352741" y="5824552"/>
            <a:ext cx="1935734" cy="74184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/>
              <a:t>Single Word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D07FB36-9806-9547-BA05-A3C860713B71}"/>
              </a:ext>
            </a:extLst>
          </p:cNvPr>
          <p:cNvCxnSpPr>
            <a:cxnSpLocks/>
            <a:stCxn id="21" idx="0"/>
            <a:endCxn id="4" idx="1"/>
          </p:cNvCxnSpPr>
          <p:nvPr/>
        </p:nvCxnSpPr>
        <p:spPr>
          <a:xfrm flipV="1">
            <a:off x="1320608" y="5156011"/>
            <a:ext cx="1186453" cy="668541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FC4F917A-3EAA-2449-B3AF-D978E58C36DA}"/>
              </a:ext>
            </a:extLst>
          </p:cNvPr>
          <p:cNvCxnSpPr>
            <a:cxnSpLocks/>
            <a:stCxn id="4" idx="0"/>
            <a:endCxn id="20" idx="1"/>
          </p:cNvCxnSpPr>
          <p:nvPr/>
        </p:nvCxnSpPr>
        <p:spPr>
          <a:xfrm flipV="1">
            <a:off x="3689417" y="4055818"/>
            <a:ext cx="1242445" cy="655200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29CD3089-0F30-1A42-9CBF-4C62767B5DA2}"/>
              </a:ext>
            </a:extLst>
          </p:cNvPr>
          <p:cNvSpPr txBox="1"/>
          <p:nvPr/>
        </p:nvSpPr>
        <p:spPr>
          <a:xfrm>
            <a:off x="3601811" y="5959691"/>
            <a:ext cx="13462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Fastest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1161186F-5E4B-D240-BDDD-950CE8D42530}"/>
              </a:ext>
            </a:extLst>
          </p:cNvPr>
          <p:cNvSpPr txBox="1"/>
          <p:nvPr/>
        </p:nvSpPr>
        <p:spPr>
          <a:xfrm>
            <a:off x="9247901" y="3078950"/>
            <a:ext cx="14700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/>
              <a:t>Slowest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5A21903F-CE0F-884B-942B-F4F58F12ABA0}"/>
              </a:ext>
            </a:extLst>
          </p:cNvPr>
          <p:cNvCxnSpPr>
            <a:cxnSpLocks/>
          </p:cNvCxnSpPr>
          <p:nvPr/>
        </p:nvCxnSpPr>
        <p:spPr>
          <a:xfrm flipV="1">
            <a:off x="4893273" y="3507812"/>
            <a:ext cx="4354628" cy="2799341"/>
          </a:xfrm>
          <a:prstGeom prst="straightConnector1">
            <a:avLst/>
          </a:prstGeom>
          <a:ln w="28575">
            <a:solidFill>
              <a:srgbClr val="FF0000"/>
            </a:solidFill>
            <a:prstDash val="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8B9F8BA9-D3A3-4F50-8CEE-1494458E5A42}"/>
              </a:ext>
            </a:extLst>
          </p:cNvPr>
          <p:cNvSpPr txBox="1"/>
          <p:nvPr/>
        </p:nvSpPr>
        <p:spPr>
          <a:xfrm>
            <a:off x="434077" y="3919672"/>
            <a:ext cx="20729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6"/>
                </a:solidFill>
              </a:rPr>
              <a:t>e.g. CAT – DOG </a:t>
            </a:r>
          </a:p>
          <a:p>
            <a:r>
              <a:rPr lang="en-GB" sz="2400" dirty="0">
                <a:solidFill>
                  <a:schemeClr val="accent6"/>
                </a:solidFill>
              </a:rPr>
              <a:t>(Animals</a:t>
            </a:r>
            <a:r>
              <a:rPr lang="en-GB" sz="2400" dirty="0">
                <a:solidFill>
                  <a:srgbClr val="92D050"/>
                </a:solidFill>
              </a:rPr>
              <a:t>)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2DFE16B-C241-46DF-B895-B79F14A40BE1}"/>
              </a:ext>
            </a:extLst>
          </p:cNvPr>
          <p:cNvCxnSpPr>
            <a:cxnSpLocks/>
          </p:cNvCxnSpPr>
          <p:nvPr/>
        </p:nvCxnSpPr>
        <p:spPr>
          <a:xfrm>
            <a:off x="1904159" y="4337386"/>
            <a:ext cx="924448" cy="337979"/>
          </a:xfrm>
          <a:prstGeom prst="straightConnector1">
            <a:avLst/>
          </a:prstGeom>
          <a:ln w="28575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>
            <a:extLst>
              <a:ext uri="{FF2B5EF4-FFF2-40B4-BE49-F238E27FC236}">
                <a16:creationId xmlns:a16="http://schemas.microsoft.com/office/drawing/2014/main" id="{DC052214-BA09-4F9C-B29A-EB1137D53E87}"/>
              </a:ext>
            </a:extLst>
          </p:cNvPr>
          <p:cNvSpPr txBox="1"/>
          <p:nvPr/>
        </p:nvSpPr>
        <p:spPr>
          <a:xfrm>
            <a:off x="1952222" y="2933185"/>
            <a:ext cx="29195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accent4"/>
                </a:solidFill>
              </a:rPr>
              <a:t>e.g. SHOW - CLANG</a:t>
            </a:r>
          </a:p>
        </p:txBody>
      </p:sp>
      <p:cxnSp>
        <p:nvCxnSpPr>
          <p:cNvPr id="27" name="Straight Arrow Connector 26">
            <a:extLst>
              <a:ext uri="{FF2B5EF4-FFF2-40B4-BE49-F238E27FC236}">
                <a16:creationId xmlns:a16="http://schemas.microsoft.com/office/drawing/2014/main" id="{F3DBC129-00F2-4BDC-B423-33C2DFFC5928}"/>
              </a:ext>
            </a:extLst>
          </p:cNvPr>
          <p:cNvCxnSpPr>
            <a:cxnSpLocks/>
          </p:cNvCxnSpPr>
          <p:nvPr/>
        </p:nvCxnSpPr>
        <p:spPr>
          <a:xfrm>
            <a:off x="4518414" y="3106222"/>
            <a:ext cx="656487" cy="468167"/>
          </a:xfrm>
          <a:prstGeom prst="straightConnector1">
            <a:avLst/>
          </a:prstGeom>
          <a:ln w="28575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Rounded Rectangle 19">
            <a:extLst>
              <a:ext uri="{FF2B5EF4-FFF2-40B4-BE49-F238E27FC236}">
                <a16:creationId xmlns:a16="http://schemas.microsoft.com/office/drawing/2014/main" id="{A5557C80-8ADA-4D65-99A0-33DDC1AEF6B7}"/>
              </a:ext>
            </a:extLst>
          </p:cNvPr>
          <p:cNvSpPr/>
          <p:nvPr/>
        </p:nvSpPr>
        <p:spPr>
          <a:xfrm>
            <a:off x="6945460" y="2677498"/>
            <a:ext cx="1935734" cy="74184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bg1"/>
                </a:solidFill>
              </a:rPr>
              <a:t>Nonword Pair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379D1F95-9126-413C-9F76-00F7B341B0F8}"/>
              </a:ext>
            </a:extLst>
          </p:cNvPr>
          <p:cNvCxnSpPr>
            <a:cxnSpLocks/>
            <a:stCxn id="20" idx="0"/>
            <a:endCxn id="28" idx="1"/>
          </p:cNvCxnSpPr>
          <p:nvPr/>
        </p:nvCxnSpPr>
        <p:spPr>
          <a:xfrm flipV="1">
            <a:off x="5850185" y="3048422"/>
            <a:ext cx="1095275" cy="525967"/>
          </a:xfrm>
          <a:prstGeom prst="straightConnector1">
            <a:avLst/>
          </a:prstGeom>
          <a:ln w="28575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89019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4">
            <a:extLst>
              <a:ext uri="{FF2B5EF4-FFF2-40B4-BE49-F238E27FC236}">
                <a16:creationId xmlns:a16="http://schemas.microsoft.com/office/drawing/2014/main" id="{D4993743-B10A-433C-9996-3035D2C3A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 45">
            <a:extLst>
              <a:ext uri="{FF2B5EF4-FFF2-40B4-BE49-F238E27FC236}">
                <a16:creationId xmlns:a16="http://schemas.microsoft.com/office/drawing/2014/main" id="{BB3B8946-A0AA-42D4-8A24-639DC6EA17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Freeform 46">
            <a:extLst>
              <a:ext uri="{FF2B5EF4-FFF2-40B4-BE49-F238E27FC236}">
                <a16:creationId xmlns:a16="http://schemas.microsoft.com/office/drawing/2014/main" id="{AB1038E6-06EF-4DCB-B52E-D3825C50F7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Freeform 47">
            <a:extLst>
              <a:ext uri="{FF2B5EF4-FFF2-40B4-BE49-F238E27FC236}">
                <a16:creationId xmlns:a16="http://schemas.microsoft.com/office/drawing/2014/main" id="{5C7EF35C-8B7D-4026-8F09-8B2B2250579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Freeform 44">
            <a:extLst>
              <a:ext uri="{FF2B5EF4-FFF2-40B4-BE49-F238E27FC236}">
                <a16:creationId xmlns:a16="http://schemas.microsoft.com/office/drawing/2014/main" id="{5F24A71D-C0A9-49AC-B2D1-5A9EA2BD38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7348538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14280C55-570C-4284-9850-B2BA33DB67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7033095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EE62EA0-5AED-EF43-8E01-3FD15F46F2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4760" y="804328"/>
            <a:ext cx="6091312" cy="120582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dirty="0">
                <a:solidFill>
                  <a:srgbClr val="FEFFFF"/>
                </a:solidFill>
              </a:rPr>
              <a:t>Aims &amp; Hypotheses</a:t>
            </a:r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8F45660D-1FF5-4435-B341-BA75F04784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2189" y="2494450"/>
            <a:ext cx="5773883" cy="3563159"/>
          </a:xfrm>
        </p:spPr>
        <p:txBody>
          <a:bodyPr vert="horz" lIns="91440" tIns="45720" rIns="91440" bIns="45720" rtlCol="0">
            <a:normAutofit/>
          </a:bodyPr>
          <a:lstStyle/>
          <a:p>
            <a:endParaRPr lang="en-US" sz="2400" dirty="0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E1E21DD-C119-664E-AE89-E76CDB0BCB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5401" y="2212911"/>
            <a:ext cx="4874879" cy="4326455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70CFB7FB-6219-3447-A850-AA961F61ED0F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6397759" y="2177172"/>
            <a:ext cx="4688840" cy="4430953"/>
          </a:xfrm>
          <a:prstGeom prst="rect">
            <a:avLst/>
          </a:prstGeom>
        </p:spPr>
      </p:pic>
      <p:grpSp>
        <p:nvGrpSpPr>
          <p:cNvPr id="4" name="Group 3">
            <a:extLst>
              <a:ext uri="{FF2B5EF4-FFF2-40B4-BE49-F238E27FC236}">
                <a16:creationId xmlns:a16="http://schemas.microsoft.com/office/drawing/2014/main" id="{A24A15F9-E25C-4727-B9DA-3E3FB17B4F90}"/>
              </a:ext>
            </a:extLst>
          </p:cNvPr>
          <p:cNvGrpSpPr/>
          <p:nvPr/>
        </p:nvGrpSpPr>
        <p:grpSpPr>
          <a:xfrm>
            <a:off x="1119322" y="3607358"/>
            <a:ext cx="4860958" cy="914481"/>
            <a:chOff x="1119322" y="3607358"/>
            <a:chExt cx="4860958" cy="914481"/>
          </a:xfrm>
          <a:solidFill>
            <a:schemeClr val="accent6">
              <a:lumMod val="40000"/>
              <a:lumOff val="60000"/>
              <a:alpha val="28000"/>
            </a:schemeClr>
          </a:solidFill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65E0F8EC-DC6E-4067-A468-9887AC02E31C}"/>
                </a:ext>
              </a:extLst>
            </p:cNvPr>
            <p:cNvSpPr/>
            <p:nvPr/>
          </p:nvSpPr>
          <p:spPr>
            <a:xfrm>
              <a:off x="3858567" y="3607358"/>
              <a:ext cx="2121713" cy="55266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B3E6194-2FDD-445D-ACE2-A9412986133C}"/>
                </a:ext>
              </a:extLst>
            </p:cNvPr>
            <p:cNvSpPr/>
            <p:nvPr/>
          </p:nvSpPr>
          <p:spPr>
            <a:xfrm>
              <a:off x="1119322" y="3898760"/>
              <a:ext cx="4487658" cy="623079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  <p:extLst>
      <p:ext uri="{BB962C8B-B14F-4D97-AF65-F5344CB8AC3E}">
        <p14:creationId xmlns:p14="http://schemas.microsoft.com/office/powerpoint/2010/main" val="15680022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10663</TotalTime>
  <Words>260</Words>
  <Application>Microsoft Office PowerPoint</Application>
  <PresentationFormat>Widescreen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experimental design &amp; programming</vt:lpstr>
      <vt:lpstr>EDP 3 Activity Set</vt:lpstr>
      <vt:lpstr>What are we doing?</vt:lpstr>
      <vt:lpstr>Meyer &amp; Schvaneveldt (1971)</vt:lpstr>
      <vt:lpstr>Understanding the starter reference</vt:lpstr>
      <vt:lpstr>Single word stimulus hierarchy</vt:lpstr>
      <vt:lpstr>Understanding the starter reference</vt:lpstr>
      <vt:lpstr>Semantic decisions hierarchy</vt:lpstr>
      <vt:lpstr>Aims &amp; Hypotheses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experimental design &amp; programming</dc:title>
  <dc:creator>Glen Pennington</dc:creator>
  <cp:lastModifiedBy>Glen Pennington</cp:lastModifiedBy>
  <cp:revision>38</cp:revision>
  <dcterms:created xsi:type="dcterms:W3CDTF">2021-01-25T12:25:17Z</dcterms:created>
  <dcterms:modified xsi:type="dcterms:W3CDTF">2023-10-12T10:18:44Z</dcterms:modified>
</cp:coreProperties>
</file>